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5" r:id="rId3"/>
    <p:sldId id="276" r:id="rId4"/>
    <p:sldId id="307" r:id="rId5"/>
    <p:sldId id="308" r:id="rId6"/>
    <p:sldId id="257" r:id="rId7"/>
    <p:sldId id="298" r:id="rId8"/>
    <p:sldId id="297" r:id="rId9"/>
    <p:sldId id="265" r:id="rId10"/>
    <p:sldId id="294" r:id="rId11"/>
    <p:sldId id="301" r:id="rId12"/>
    <p:sldId id="273" r:id="rId13"/>
    <p:sldId id="280" r:id="rId14"/>
    <p:sldId id="281" r:id="rId15"/>
    <p:sldId id="282" r:id="rId16"/>
    <p:sldId id="289" r:id="rId17"/>
    <p:sldId id="300" r:id="rId18"/>
    <p:sldId id="290" r:id="rId19"/>
    <p:sldId id="302" r:id="rId20"/>
    <p:sldId id="293" r:id="rId21"/>
    <p:sldId id="291" r:id="rId22"/>
    <p:sldId id="299" r:id="rId23"/>
    <p:sldId id="292" r:id="rId24"/>
  </p:sldIdLst>
  <p:sldSz cx="9144000" cy="6858000" type="screen4x3"/>
  <p:notesSz cx="6858000" cy="100123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0" autoAdjust="0"/>
    <p:restoredTop sz="94718" autoAdjust="0"/>
  </p:normalViewPr>
  <p:slideViewPr>
    <p:cSldViewPr>
      <p:cViewPr varScale="1">
        <p:scale>
          <a:sx n="65" d="100"/>
          <a:sy n="65" d="100"/>
        </p:scale>
        <p:origin x="-4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E2B93-6342-418A-918D-B104B15AC49F}" type="datetimeFigureOut">
              <a:rPr lang="de-DE" smtClean="0"/>
              <a:pPr/>
              <a:t>09.04.2015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0888"/>
            <a:ext cx="5003800" cy="3754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55873"/>
            <a:ext cx="5486400" cy="450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510007"/>
            <a:ext cx="2971800" cy="5006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AF066-0006-427F-8B36-E6AF74DBE28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AF066-0006-427F-8B36-E6AF74DBE283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36F4-928C-4789-82D1-BFC2C3E41AE5}" type="datetimeFigureOut">
              <a:rPr lang="de-DE" smtClean="0"/>
              <a:pPr/>
              <a:t>09.04.2015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85875-A7D5-4576-AA34-CAC0EDF0701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5/Johann_Gustav_DROYSEN.jpe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11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1.jpeg"/><Relationship Id="rId4" Type="http://schemas.openxmlformats.org/officeDocument/2006/relationships/image" Target="../media/image34.jpeg"/><Relationship Id="rId9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7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424936" cy="1008112"/>
          </a:xfrm>
        </p:spPr>
        <p:txBody>
          <a:bodyPr>
            <a:noAutofit/>
          </a:bodyPr>
          <a:lstStyle/>
          <a:p>
            <a:r>
              <a:rPr lang="de-DE" sz="5000" b="1" dirty="0" smtClean="0"/>
              <a:t>Brandenburg 1608-1688</a:t>
            </a:r>
            <a:endParaRPr lang="de-DE" sz="5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656184"/>
          </a:xfrm>
        </p:spPr>
        <p:txBody>
          <a:bodyPr>
            <a:normAutofit/>
          </a:bodyPr>
          <a:lstStyle/>
          <a:p>
            <a:r>
              <a:rPr lang="de-DE" sz="3600" dirty="0" smtClean="0">
                <a:solidFill>
                  <a:schemeClr val="tx1"/>
                </a:solidFill>
              </a:rPr>
              <a:t>Hofcalvinismus </a:t>
            </a:r>
            <a:r>
              <a:rPr lang="de-DE" sz="3600" dirty="0" smtClean="0">
                <a:solidFill>
                  <a:schemeClr val="tx1"/>
                </a:solidFill>
              </a:rPr>
              <a:t> </a:t>
            </a:r>
            <a:r>
              <a:rPr lang="de-DE" sz="3600" dirty="0" smtClean="0">
                <a:solidFill>
                  <a:schemeClr val="tx1"/>
                </a:solidFill>
              </a:rPr>
              <a:t>und </a:t>
            </a:r>
            <a:endParaRPr lang="de-DE" sz="3600" dirty="0" smtClean="0">
              <a:solidFill>
                <a:schemeClr val="tx1"/>
              </a:solidFill>
            </a:endParaRPr>
          </a:p>
          <a:p>
            <a:r>
              <a:rPr lang="de-DE" sz="3600" dirty="0" smtClean="0">
                <a:solidFill>
                  <a:schemeClr val="tx1"/>
                </a:solidFill>
              </a:rPr>
              <a:t>Territorienkomplex</a:t>
            </a:r>
          </a:p>
        </p:txBody>
      </p:sp>
      <p:sp>
        <p:nvSpPr>
          <p:cNvPr id="4" name="Rechteck 3"/>
          <p:cNvSpPr/>
          <p:nvPr/>
        </p:nvSpPr>
        <p:spPr>
          <a:xfrm>
            <a:off x="1187624" y="472514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Vortrag zur Tagung  „</a:t>
            </a:r>
            <a:r>
              <a:rPr lang="de-DE" dirty="0" err="1" smtClean="0"/>
              <a:t>Reformed</a:t>
            </a:r>
            <a:r>
              <a:rPr lang="de-DE" dirty="0" smtClean="0"/>
              <a:t> </a:t>
            </a:r>
            <a:r>
              <a:rPr lang="de-DE" dirty="0" err="1" smtClean="0"/>
              <a:t>Majorities</a:t>
            </a:r>
            <a:r>
              <a:rPr lang="de-DE" dirty="0" smtClean="0"/>
              <a:t> in Early Modern Europe“</a:t>
            </a:r>
            <a:endParaRPr lang="de-DE" dirty="0" smtClean="0"/>
          </a:p>
          <a:p>
            <a:pPr algn="ctr"/>
            <a:r>
              <a:rPr lang="de-DE" dirty="0" smtClean="0"/>
              <a:t>Emden 2013</a:t>
            </a:r>
            <a:endParaRPr lang="de-DE" dirty="0" smtClean="0"/>
          </a:p>
        </p:txBody>
      </p:sp>
      <p:sp>
        <p:nvSpPr>
          <p:cNvPr id="5" name="Rechteck 4"/>
          <p:cNvSpPr/>
          <p:nvPr/>
        </p:nvSpPr>
        <p:spPr>
          <a:xfrm>
            <a:off x="2123728" y="6926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2800" dirty="0" smtClean="0"/>
              <a:t>Franz Josef Burghardt</a:t>
            </a: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8424936" cy="1008112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Elite und Minderheit</a:t>
            </a:r>
            <a:br>
              <a:rPr lang="de-DE" sz="4800" b="1" dirty="0" smtClean="0"/>
            </a:br>
            <a:r>
              <a:rPr lang="de-DE" sz="3200" dirty="0" smtClean="0"/>
              <a:t>(HEINRICH / OPGENOORTH)</a:t>
            </a: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2204864"/>
            <a:ext cx="7632848" cy="38164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lvl="1" algn="l"/>
            <a:endParaRPr lang="de-DE" sz="40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de-DE" sz="14400" dirty="0" smtClean="0">
                <a:solidFill>
                  <a:schemeClr val="tx1"/>
                </a:solidFill>
              </a:rPr>
              <a:t>  </a:t>
            </a:r>
            <a:r>
              <a:rPr lang="de-DE" sz="17600" dirty="0" smtClean="0">
                <a:solidFill>
                  <a:schemeClr val="tx1"/>
                </a:solidFill>
              </a:rPr>
              <a:t>Ausländer</a:t>
            </a:r>
          </a:p>
          <a:p>
            <a:pPr algn="l">
              <a:buFont typeface="Arial" pitchFamily="34" charset="0"/>
              <a:buChar char="•"/>
            </a:pPr>
            <a:r>
              <a:rPr lang="de-DE" sz="17600" dirty="0" smtClean="0">
                <a:solidFill>
                  <a:schemeClr val="tx1"/>
                </a:solidFill>
              </a:rPr>
              <a:t>  Konversion</a:t>
            </a:r>
          </a:p>
          <a:p>
            <a:pPr algn="l">
              <a:buFont typeface="Arial" pitchFamily="34" charset="0"/>
              <a:buChar char="•"/>
            </a:pPr>
            <a:r>
              <a:rPr lang="de-DE" sz="17600" dirty="0" smtClean="0">
                <a:solidFill>
                  <a:schemeClr val="tx1"/>
                </a:solidFill>
              </a:rPr>
              <a:t>  Diskriminierung</a:t>
            </a:r>
          </a:p>
          <a:p>
            <a:pPr algn="l">
              <a:buFont typeface="Arial" pitchFamily="34" charset="0"/>
              <a:buChar char="•"/>
            </a:pPr>
            <a:r>
              <a:rPr lang="de-DE" sz="17600" dirty="0" smtClean="0">
                <a:solidFill>
                  <a:schemeClr val="tx1"/>
                </a:solidFill>
              </a:rPr>
              <a:t>  keine Kontinuität</a:t>
            </a:r>
          </a:p>
          <a:p>
            <a:pPr algn="l">
              <a:buFont typeface="Arial" pitchFamily="34" charset="0"/>
              <a:buChar char="•"/>
            </a:pPr>
            <a:r>
              <a:rPr lang="de-DE" sz="17600" dirty="0" smtClean="0">
                <a:solidFill>
                  <a:schemeClr val="tx1"/>
                </a:solidFill>
              </a:rPr>
              <a:t>  interne theologische Konflikte</a:t>
            </a:r>
          </a:p>
          <a:p>
            <a:pPr algn="l">
              <a:buFont typeface="Arial" pitchFamily="34" charset="0"/>
              <a:buChar char="•"/>
            </a:pPr>
            <a:endParaRPr lang="de-DE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5300" b="1" dirty="0" smtClean="0"/>
              <a:t>„Toleranz“</a:t>
            </a:r>
            <a:r>
              <a:rPr lang="de-DE" sz="4800" b="1" dirty="0" smtClean="0"/>
              <a:t/>
            </a:r>
            <a:br>
              <a:rPr lang="de-DE" sz="4800" b="1" dirty="0" smtClean="0"/>
            </a:br>
            <a:r>
              <a:rPr lang="de-DE" sz="3600" dirty="0" smtClean="0"/>
              <a:t>(LUH / KLEINEHAGENBROCK / BURGHARDT)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15200" cy="4277072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>
              <a:buNone/>
            </a:pPr>
            <a:endParaRPr lang="de-DE" sz="1200" dirty="0" smtClean="0"/>
          </a:p>
          <a:p>
            <a:r>
              <a:rPr lang="de-DE" sz="4000" dirty="0" smtClean="0"/>
              <a:t>gelebt			(Niederrhein)</a:t>
            </a:r>
          </a:p>
          <a:p>
            <a:r>
              <a:rPr lang="de-DE" sz="4000" dirty="0" smtClean="0"/>
              <a:t>zugestanden	(Niederrhein)</a:t>
            </a:r>
          </a:p>
          <a:p>
            <a:r>
              <a:rPr lang="de-DE" sz="4000" dirty="0" smtClean="0"/>
              <a:t>befohlen 		(</a:t>
            </a:r>
            <a:r>
              <a:rPr lang="de-DE" sz="4000" dirty="0" err="1" smtClean="0"/>
              <a:t>Kondemn.verbot</a:t>
            </a:r>
            <a:r>
              <a:rPr lang="de-DE" sz="4000" dirty="0" smtClean="0"/>
              <a:t>)</a:t>
            </a:r>
          </a:p>
          <a:p>
            <a:r>
              <a:rPr lang="de-DE" sz="4000" dirty="0" smtClean="0"/>
              <a:t>geregelt		(IPO)</a:t>
            </a:r>
          </a:p>
          <a:p>
            <a:r>
              <a:rPr lang="de-DE" sz="4000" dirty="0" smtClean="0"/>
              <a:t>bewusst		(Frühaufklärer)</a:t>
            </a:r>
          </a:p>
          <a:p>
            <a:endParaRPr lang="de-DE" sz="1200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48264" y="1052736"/>
            <a:ext cx="1152128" cy="432048"/>
          </a:xfrm>
        </p:spPr>
        <p:txBody>
          <a:bodyPr>
            <a:noAutofit/>
          </a:bodyPr>
          <a:lstStyle/>
          <a:p>
            <a:endParaRPr lang="de-DE" sz="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60232" y="400506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pic>
        <p:nvPicPr>
          <p:cNvPr id="6" name="Grafik 5" descr="4a_Landgraf_Morit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8121" y="3406271"/>
            <a:ext cx="27758" cy="45458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9512" y="188640"/>
            <a:ext cx="8784976" cy="6247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Konversion 1613</a:t>
            </a:r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 smtClean="0"/>
          </a:p>
          <a:p>
            <a:pPr algn="ctr"/>
            <a:endParaRPr lang="de-DE" sz="4000" dirty="0"/>
          </a:p>
        </p:txBody>
      </p:sp>
      <p:pic>
        <p:nvPicPr>
          <p:cNvPr id="7" name="Grafik 6" descr="Moritz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448272" cy="3302320"/>
          </a:xfrm>
          <a:prstGeom prst="rect">
            <a:avLst/>
          </a:prstGeom>
        </p:spPr>
      </p:pic>
      <p:pic>
        <p:nvPicPr>
          <p:cNvPr id="13" name="Grafik 12" descr="Johann_Geo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324035" cy="2880320"/>
          </a:xfrm>
          <a:prstGeom prst="rect">
            <a:avLst/>
          </a:prstGeom>
        </p:spPr>
      </p:pic>
      <p:pic>
        <p:nvPicPr>
          <p:cNvPr id="8" name="Picture 2" descr="C:\FJ\EMDEN\Bilder\Pruckmann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56992"/>
            <a:ext cx="2232248" cy="3245028"/>
          </a:xfrm>
          <a:prstGeom prst="rect">
            <a:avLst/>
          </a:prstGeom>
          <a:noFill/>
        </p:spPr>
      </p:pic>
      <p:pic>
        <p:nvPicPr>
          <p:cNvPr id="10242" name="Picture 2" descr="https://upload.wikimedia.org/wikipedia/commons/3/3c/Gans-Putlitz-Wapp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645782"/>
            <a:ext cx="2618656" cy="3212218"/>
          </a:xfrm>
          <a:prstGeom prst="rect">
            <a:avLst/>
          </a:prstGeom>
          <a:noFill/>
        </p:spPr>
      </p:pic>
      <p:pic>
        <p:nvPicPr>
          <p:cNvPr id="10" name="Grafik 9" descr="Doh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573016"/>
            <a:ext cx="2603198" cy="3068055"/>
          </a:xfrm>
          <a:prstGeom prst="rect">
            <a:avLst/>
          </a:prstGeom>
        </p:spPr>
      </p:pic>
      <p:pic>
        <p:nvPicPr>
          <p:cNvPr id="2050" name="Picture 2" descr="C:\FJ\EMDEN\Bilder\JS_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980728"/>
            <a:ext cx="2769214" cy="32669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48264" y="1052736"/>
            <a:ext cx="1152128" cy="432048"/>
          </a:xfrm>
        </p:spPr>
        <p:txBody>
          <a:bodyPr>
            <a:noAutofit/>
          </a:bodyPr>
          <a:lstStyle/>
          <a:p>
            <a:endParaRPr lang="de-DE" sz="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60232" y="400506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79512" y="188640"/>
            <a:ext cx="8712968" cy="6124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                         </a:t>
            </a:r>
            <a:r>
              <a:rPr lang="de-DE" sz="3200" dirty="0" smtClean="0"/>
              <a:t> </a:t>
            </a:r>
            <a:r>
              <a:rPr lang="de-DE" sz="3200" b="1" dirty="0" smtClean="0"/>
              <a:t>Reformationswerk</a:t>
            </a:r>
          </a:p>
          <a:p>
            <a:r>
              <a:rPr lang="de-DE" sz="3200" b="1" dirty="0" smtClean="0"/>
              <a:t>                                 1614-1615/18</a:t>
            </a:r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 smtClean="0"/>
          </a:p>
          <a:p>
            <a:pPr algn="ctr"/>
            <a:endParaRPr lang="de-DE" sz="3600" dirty="0"/>
          </a:p>
        </p:txBody>
      </p:sp>
      <p:pic>
        <p:nvPicPr>
          <p:cNvPr id="13" name="Grafik 12" descr="Johann_Geo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265" y="3933056"/>
            <a:ext cx="2149733" cy="2664296"/>
          </a:xfrm>
          <a:prstGeom prst="rect">
            <a:avLst/>
          </a:prstGeom>
        </p:spPr>
      </p:pic>
      <p:pic>
        <p:nvPicPr>
          <p:cNvPr id="2050" name="Picture 2" descr="C:\FJ\EMDEN\Bilder\J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474994" cy="2919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Grafik 13" descr="Scultet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2637959" cy="2952328"/>
          </a:xfrm>
          <a:prstGeom prst="rect">
            <a:avLst/>
          </a:prstGeom>
        </p:spPr>
      </p:pic>
      <p:pic>
        <p:nvPicPr>
          <p:cNvPr id="10" name="Grafik 9" descr="Doh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1628800"/>
            <a:ext cx="2171150" cy="2558856"/>
          </a:xfrm>
          <a:prstGeom prst="rect">
            <a:avLst/>
          </a:prstGeom>
        </p:spPr>
      </p:pic>
      <p:pic>
        <p:nvPicPr>
          <p:cNvPr id="10242" name="Picture 2" descr="https://upload.wikimedia.org/wikipedia/commons/3/3c/Gans-Putlitz-Wapp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356992"/>
            <a:ext cx="2618656" cy="3212218"/>
          </a:xfrm>
          <a:prstGeom prst="rect">
            <a:avLst/>
          </a:prstGeom>
          <a:noFill/>
        </p:spPr>
      </p:pic>
      <p:pic>
        <p:nvPicPr>
          <p:cNvPr id="8" name="Picture 2" descr="C:\FJ\EMDEN\Bilder\Pruckmann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005064"/>
            <a:ext cx="1800200" cy="2616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3/3c/Gans-Putlitz-Wapp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884092"/>
            <a:ext cx="2160240" cy="264989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140968"/>
            <a:ext cx="2232248" cy="33843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de-DE" sz="3600" b="1" dirty="0" smtClean="0"/>
              <a:t>Geh. Rat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,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660232" y="400506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flipH="1">
            <a:off x="827584" y="404664"/>
            <a:ext cx="259228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Hofprediger</a:t>
            </a:r>
            <a:endParaRPr lang="de-DE" sz="1000" b="1" dirty="0" smtClean="0"/>
          </a:p>
        </p:txBody>
      </p:sp>
      <p:pic>
        <p:nvPicPr>
          <p:cNvPr id="17" name="Picture 2" descr="C:\FJ\EMDEN\Bilder\Pruckman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1512168" cy="2198244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3563888" y="3284984"/>
            <a:ext cx="194421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Adel</a:t>
            </a:r>
            <a:endParaRPr lang="de-DE" sz="3600" b="1" dirty="0"/>
          </a:p>
        </p:txBody>
      </p:sp>
      <p:sp>
        <p:nvSpPr>
          <p:cNvPr id="20" name="Textfeld 19"/>
          <p:cNvSpPr txBox="1"/>
          <p:nvPr/>
        </p:nvSpPr>
        <p:spPr>
          <a:xfrm flipH="1">
            <a:off x="3347864" y="116632"/>
            <a:ext cx="2330545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 descr="C:\FJ\EMDEN\Bilder\JS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4664"/>
            <a:ext cx="1944216" cy="2293637"/>
          </a:xfrm>
          <a:prstGeom prst="rect">
            <a:avLst/>
          </a:prstGeom>
          <a:solidFill>
            <a:srgbClr val="FFFF00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feld 21"/>
          <p:cNvSpPr txBox="1"/>
          <p:nvPr/>
        </p:nvSpPr>
        <p:spPr>
          <a:xfrm flipH="1">
            <a:off x="6660232" y="116632"/>
            <a:ext cx="2232248" cy="286232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6" name="Picture 3" descr="C:\FJ\EMDEN\Bilder\Anna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04664"/>
            <a:ext cx="2016224" cy="2292960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1691680" y="1628800"/>
            <a:ext cx="1767407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3200" b="1" dirty="0" smtClean="0"/>
              <a:t>Univ.</a:t>
            </a:r>
          </a:p>
          <a:p>
            <a:pPr algn="r"/>
            <a:r>
              <a:rPr lang="de-DE" sz="3200" b="1" dirty="0" smtClean="0"/>
              <a:t>Frankfurt</a:t>
            </a:r>
            <a:endParaRPr lang="de-DE" sz="3200" b="1" dirty="0"/>
          </a:p>
        </p:txBody>
      </p:sp>
      <p:sp>
        <p:nvSpPr>
          <p:cNvPr id="24" name="Textfeld 23"/>
          <p:cNvSpPr txBox="1"/>
          <p:nvPr/>
        </p:nvSpPr>
        <p:spPr>
          <a:xfrm flipH="1">
            <a:off x="179512" y="980728"/>
            <a:ext cx="1664568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19" name="Grafik 18" descr="Pelargu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052736"/>
            <a:ext cx="1492426" cy="18722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itel 1"/>
          <p:cNvSpPr txBox="1">
            <a:spLocks/>
          </p:cNvSpPr>
          <p:nvPr/>
        </p:nvSpPr>
        <p:spPr>
          <a:xfrm>
            <a:off x="6588224" y="3140968"/>
            <a:ext cx="2232248" cy="338437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smtClean="0">
                <a:latin typeface="+mj-lt"/>
                <a:ea typeface="+mj-ea"/>
                <a:cs typeface="+mj-cs"/>
              </a:rPr>
              <a:t>Bürger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Geistliche</a:t>
            </a: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C:\FJ\EMDEN\Bilder\Gedicke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221088"/>
            <a:ext cx="1728192" cy="2107045"/>
          </a:xfrm>
          <a:prstGeom prst="rect">
            <a:avLst/>
          </a:prstGeom>
          <a:noFill/>
        </p:spPr>
      </p:pic>
      <p:sp>
        <p:nvSpPr>
          <p:cNvPr id="23" name="Textfeld 22"/>
          <p:cNvSpPr txBox="1"/>
          <p:nvPr/>
        </p:nvSpPr>
        <p:spPr>
          <a:xfrm>
            <a:off x="0" y="0"/>
            <a:ext cx="8066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1618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11752" y="5373216"/>
            <a:ext cx="1260648" cy="72008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3600" b="1" dirty="0" smtClean="0"/>
              <a:t>Geh. Rat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472514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flipH="1">
            <a:off x="467544" y="188640"/>
            <a:ext cx="2448272" cy="3570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     Hofprediger</a:t>
            </a:r>
          </a:p>
          <a:p>
            <a:r>
              <a:rPr lang="de-DE" sz="2400" b="1" i="1" dirty="0" smtClean="0"/>
              <a:t>       Bergius</a:t>
            </a:r>
          </a:p>
          <a:p>
            <a:pPr algn="ctr"/>
            <a:endParaRPr lang="de-DE" sz="24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1000" b="1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1331640" y="4653136"/>
            <a:ext cx="194421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Adel</a:t>
            </a:r>
            <a:endParaRPr lang="de-DE" sz="3600" b="1" dirty="0"/>
          </a:p>
        </p:txBody>
      </p:sp>
      <p:sp>
        <p:nvSpPr>
          <p:cNvPr id="22" name="Textfeld 21"/>
          <p:cNvSpPr txBox="1"/>
          <p:nvPr/>
        </p:nvSpPr>
        <p:spPr>
          <a:xfrm flipH="1">
            <a:off x="6084168" y="134044"/>
            <a:ext cx="2808312" cy="6463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67544" y="3573016"/>
            <a:ext cx="158417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Univ.</a:t>
            </a: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323528" y="5445224"/>
            <a:ext cx="2232248" cy="115212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smtClean="0">
                <a:latin typeface="+mj-lt"/>
                <a:ea typeface="+mj-ea"/>
                <a:cs typeface="+mj-cs"/>
              </a:rPr>
              <a:t>Bürger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Geistliche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" descr="https://upload.wikimedia.org/wikipedia/de/thumb/0/09/Elisabeth_Charlotte_von_der_Pfalz.jpg/330px-Elisabeth_Charlotte_von_der_Pfa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16632"/>
            <a:ext cx="2006386" cy="2380304"/>
          </a:xfrm>
          <a:prstGeom prst="rect">
            <a:avLst/>
          </a:prstGeom>
          <a:noFill/>
        </p:spPr>
      </p:pic>
      <p:pic>
        <p:nvPicPr>
          <p:cNvPr id="27" name="Picture 3" descr="C:\FJ\EMDEN\Bilder\Bergiu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55312"/>
            <a:ext cx="1728192" cy="2287313"/>
          </a:xfrm>
          <a:prstGeom prst="rect">
            <a:avLst/>
          </a:prstGeom>
          <a:noFill/>
        </p:spPr>
      </p:pic>
      <p:sp>
        <p:nvSpPr>
          <p:cNvPr id="29" name="Textfeld 28"/>
          <p:cNvSpPr txBox="1"/>
          <p:nvPr/>
        </p:nvSpPr>
        <p:spPr>
          <a:xfrm flipH="1">
            <a:off x="3059832" y="3068960"/>
            <a:ext cx="2808312" cy="357020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/>
              <a:t>Schwarzenberg</a:t>
            </a:r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1000" b="1" dirty="0" smtClean="0"/>
          </a:p>
        </p:txBody>
      </p:sp>
      <p:pic>
        <p:nvPicPr>
          <p:cNvPr id="28" name="Picture 2" descr="C:\FJ\EMDEN\Bilder\Ada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429000"/>
            <a:ext cx="2448272" cy="3068748"/>
          </a:xfrm>
          <a:prstGeom prst="rect">
            <a:avLst/>
          </a:prstGeom>
          <a:noFill/>
        </p:spPr>
      </p:pic>
      <p:pic>
        <p:nvPicPr>
          <p:cNvPr id="30" name="Grafik 29" descr="Louise_Juliane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628800"/>
            <a:ext cx="2089541" cy="2168392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6444208" y="3717032"/>
            <a:ext cx="2293384" cy="2662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 smtClean="0"/>
              <a:t>„</a:t>
            </a:r>
            <a:r>
              <a:rPr lang="de-DE" sz="3600" b="1" dirty="0" err="1" smtClean="0"/>
              <a:t>Oranische</a:t>
            </a:r>
            <a:endParaRPr lang="de-DE" sz="3600" b="1" dirty="0" smtClean="0"/>
          </a:p>
          <a:p>
            <a:pPr algn="ctr"/>
            <a:r>
              <a:rPr lang="de-DE" sz="3600" b="1" dirty="0" smtClean="0"/>
              <a:t>Partei“</a:t>
            </a:r>
          </a:p>
          <a:p>
            <a:pPr algn="ctr"/>
            <a:endParaRPr lang="de-DE" sz="1100" b="1" dirty="0" smtClean="0"/>
          </a:p>
          <a:p>
            <a:pPr algn="ctr"/>
            <a:r>
              <a:rPr lang="de-DE" sz="2800" b="1" dirty="0" smtClean="0"/>
              <a:t>Geh. Rat</a:t>
            </a:r>
          </a:p>
          <a:p>
            <a:pPr algn="ctr"/>
            <a:r>
              <a:rPr lang="de-DE" sz="2800" b="1" dirty="0" smtClean="0"/>
              <a:t>Domprediger</a:t>
            </a:r>
          </a:p>
          <a:p>
            <a:pPr algn="ctr"/>
            <a:r>
              <a:rPr lang="de-DE" sz="2800" b="1" i="1" dirty="0" err="1" smtClean="0"/>
              <a:t>Crell</a:t>
            </a:r>
            <a:endParaRPr lang="de-DE" sz="2800" b="1" i="1" dirty="0"/>
          </a:p>
        </p:txBody>
      </p:sp>
      <p:sp>
        <p:nvSpPr>
          <p:cNvPr id="33" name="Textfeld 32"/>
          <p:cNvSpPr txBox="1"/>
          <p:nvPr/>
        </p:nvSpPr>
        <p:spPr>
          <a:xfrm>
            <a:off x="467544" y="4005064"/>
            <a:ext cx="158417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Frankfurt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2051720" y="3284984"/>
            <a:ext cx="1008112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9" name="Grafik 18" descr="Pelargus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356992"/>
            <a:ext cx="861015" cy="10801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2" name="Textfeld 31"/>
          <p:cNvSpPr txBox="1"/>
          <p:nvPr/>
        </p:nvSpPr>
        <p:spPr>
          <a:xfrm>
            <a:off x="3203848" y="116632"/>
            <a:ext cx="259228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3" name="Picture 2" descr="C:\FJ\EMDEN\Bilder\GW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4664"/>
            <a:ext cx="1872208" cy="2402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11752" y="5373216"/>
            <a:ext cx="1260648" cy="72008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3600" b="1" dirty="0" smtClean="0"/>
              <a:t>Geh. Rat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472514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flipH="1">
            <a:off x="395536" y="692696"/>
            <a:ext cx="2448272" cy="32316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    </a:t>
            </a:r>
            <a:r>
              <a:rPr lang="de-DE" sz="2400" b="1" dirty="0" err="1" smtClean="0"/>
              <a:t>Hofpr</a:t>
            </a:r>
            <a:r>
              <a:rPr lang="de-DE" sz="2400" b="1" dirty="0" smtClean="0"/>
              <a:t>. </a:t>
            </a:r>
            <a:r>
              <a:rPr lang="de-DE" sz="2400" b="1" i="1" dirty="0" smtClean="0"/>
              <a:t>Bergius</a:t>
            </a:r>
          </a:p>
          <a:p>
            <a:pPr algn="ctr"/>
            <a:endParaRPr lang="de-DE" sz="24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3600" b="1" dirty="0" smtClean="0"/>
          </a:p>
          <a:p>
            <a:pPr algn="ctr"/>
            <a:endParaRPr lang="de-DE" sz="2400" b="1" dirty="0" smtClean="0"/>
          </a:p>
          <a:p>
            <a:pPr algn="ctr"/>
            <a:r>
              <a:rPr lang="de-DE" sz="2400" b="1" dirty="0" smtClean="0"/>
              <a:t>Univ. Frankfurt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5536" y="4149080"/>
            <a:ext cx="230425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Adel</a:t>
            </a:r>
            <a:endParaRPr lang="de-DE" sz="3600" b="1" dirty="0"/>
          </a:p>
        </p:txBody>
      </p:sp>
      <p:sp>
        <p:nvSpPr>
          <p:cNvPr id="22" name="Textfeld 21"/>
          <p:cNvSpPr txBox="1"/>
          <p:nvPr/>
        </p:nvSpPr>
        <p:spPr>
          <a:xfrm flipH="1">
            <a:off x="6012160" y="116632"/>
            <a:ext cx="2808312" cy="6186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395536" y="4941168"/>
            <a:ext cx="2304256" cy="64807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Geistliche</a:t>
            </a:r>
          </a:p>
        </p:txBody>
      </p:sp>
      <p:pic>
        <p:nvPicPr>
          <p:cNvPr id="26" name="Picture 2" descr="https://upload.wikimedia.org/wikipedia/de/thumb/0/09/Elisabeth_Charlotte_von_der_Pfalz.jpg/330px-Elisabeth_Charlotte_von_der_Pfa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268760"/>
            <a:ext cx="1691680" cy="2006948"/>
          </a:xfrm>
          <a:prstGeom prst="rect">
            <a:avLst/>
          </a:prstGeom>
          <a:noFill/>
        </p:spPr>
      </p:pic>
      <p:pic>
        <p:nvPicPr>
          <p:cNvPr id="27" name="Picture 3" descr="C:\FJ\EMDEN\Bilder\Bergiu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1598578" cy="2115765"/>
          </a:xfrm>
          <a:prstGeom prst="rect">
            <a:avLst/>
          </a:prstGeom>
          <a:noFill/>
        </p:spPr>
      </p:pic>
      <p:sp>
        <p:nvSpPr>
          <p:cNvPr id="29" name="Textfeld 28"/>
          <p:cNvSpPr txBox="1"/>
          <p:nvPr/>
        </p:nvSpPr>
        <p:spPr>
          <a:xfrm flipH="1">
            <a:off x="3203848" y="3933056"/>
            <a:ext cx="252028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err="1" smtClean="0"/>
              <a:t>Burgsdorf</a:t>
            </a:r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</p:txBody>
      </p:sp>
      <p:sp>
        <p:nvSpPr>
          <p:cNvPr id="31" name="Textfeld 30"/>
          <p:cNvSpPr txBox="1"/>
          <p:nvPr/>
        </p:nvSpPr>
        <p:spPr>
          <a:xfrm>
            <a:off x="6474280" y="3789040"/>
            <a:ext cx="213859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Hofämter</a:t>
            </a:r>
          </a:p>
          <a:p>
            <a:pPr algn="ctr"/>
            <a:r>
              <a:rPr lang="de-DE" sz="2800" b="1" dirty="0" err="1" smtClean="0"/>
              <a:t>Hofpr</a:t>
            </a:r>
            <a:r>
              <a:rPr lang="de-DE" sz="2800" b="1" dirty="0" smtClean="0"/>
              <a:t>. </a:t>
            </a:r>
            <a:r>
              <a:rPr lang="de-DE" sz="2800" b="1" i="1" dirty="0" err="1" smtClean="0"/>
              <a:t>Stosch</a:t>
            </a:r>
            <a:endParaRPr lang="de-DE" sz="2800" b="1" i="1" dirty="0" smtClean="0"/>
          </a:p>
          <a:p>
            <a:pPr algn="ctr"/>
            <a:r>
              <a:rPr lang="de-DE" sz="2800" b="1" dirty="0" err="1" smtClean="0"/>
              <a:t>Dompr</a:t>
            </a:r>
            <a:r>
              <a:rPr lang="de-DE" sz="2800" b="1" dirty="0" smtClean="0"/>
              <a:t>. </a:t>
            </a:r>
            <a:r>
              <a:rPr lang="de-DE" sz="2800" b="1" i="1" dirty="0" err="1" smtClean="0"/>
              <a:t>Crell</a:t>
            </a:r>
            <a:endParaRPr lang="de-DE" sz="2800" b="1" i="1" dirty="0" smtClean="0"/>
          </a:p>
          <a:p>
            <a:pPr algn="ctr"/>
            <a:r>
              <a:rPr lang="de-DE" sz="2800" b="1" dirty="0" smtClean="0"/>
              <a:t>Räte</a:t>
            </a:r>
            <a:endParaRPr lang="de-DE" sz="2800" b="1" i="1" dirty="0" smtClean="0"/>
          </a:p>
          <a:p>
            <a:pPr algn="ctr"/>
            <a:r>
              <a:rPr lang="de-DE" sz="2800" b="1" dirty="0" smtClean="0"/>
              <a:t>Offiziere</a:t>
            </a:r>
          </a:p>
          <a:p>
            <a:pPr algn="ctr"/>
            <a:r>
              <a:rPr lang="de-DE" sz="2800" b="1" dirty="0" smtClean="0"/>
              <a:t>Diener</a:t>
            </a:r>
          </a:p>
          <a:p>
            <a:pPr algn="ctr"/>
            <a:endParaRPr lang="de-DE" sz="1000" b="1" dirty="0" smtClean="0"/>
          </a:p>
        </p:txBody>
      </p:sp>
      <p:sp>
        <p:nvSpPr>
          <p:cNvPr id="32" name="Textfeld 31"/>
          <p:cNvSpPr txBox="1"/>
          <p:nvPr/>
        </p:nvSpPr>
        <p:spPr>
          <a:xfrm>
            <a:off x="3203848" y="116632"/>
            <a:ext cx="3096344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0" name="Picture 2" descr="C:\FJ\EMDEN\Bilder\FW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4664"/>
            <a:ext cx="2234996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Grafik 15" descr="Louise_Henriette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196752"/>
            <a:ext cx="1872208" cy="2444701"/>
          </a:xfrm>
          <a:prstGeom prst="rect">
            <a:avLst/>
          </a:prstGeom>
        </p:spPr>
      </p:pic>
      <p:pic>
        <p:nvPicPr>
          <p:cNvPr id="17" name="Grafik 16" descr="Burgsdorf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41246" y="3397221"/>
            <a:ext cx="61507" cy="63557"/>
          </a:xfrm>
          <a:prstGeom prst="rect">
            <a:avLst/>
          </a:prstGeom>
        </p:spPr>
      </p:pic>
      <p:pic>
        <p:nvPicPr>
          <p:cNvPr id="44034" name="Picture 2" descr="C:\FJ\EMDEN\Bilder\Burgsdorf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0250" y="3397250"/>
            <a:ext cx="61913" cy="63500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3203848" y="5229200"/>
            <a:ext cx="252028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44035" name="Picture 3" descr="C:\FJ\EMDEN\Bilder\Burgsdorf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437112"/>
            <a:ext cx="2016224" cy="2067906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0" y="0"/>
            <a:ext cx="17572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1640-1653</a:t>
            </a:r>
            <a:endParaRPr lang="de-DE" sz="28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95536" y="5733256"/>
            <a:ext cx="2304256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Bürger</a:t>
            </a:r>
            <a:endParaRPr lang="de-DE" sz="2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5652120" y="6309320"/>
            <a:ext cx="324036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084168" y="332656"/>
            <a:ext cx="254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 smtClean="0"/>
              <a:t>Oranische</a:t>
            </a:r>
            <a:r>
              <a:rPr lang="de-DE" sz="2400" b="1" dirty="0" smtClean="0"/>
              <a:t> Partei“</a:t>
            </a:r>
            <a:endParaRPr lang="de-DE" sz="2400" b="1" i="1" dirty="0"/>
          </a:p>
        </p:txBody>
      </p:sp>
      <p:sp>
        <p:nvSpPr>
          <p:cNvPr id="30" name="Textfeld 29"/>
          <p:cNvSpPr txBox="1"/>
          <p:nvPr/>
        </p:nvSpPr>
        <p:spPr>
          <a:xfrm>
            <a:off x="8244408" y="3861048"/>
            <a:ext cx="50405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FJ\EMDEN\Bilder\FW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1879428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40" y="908720"/>
            <a:ext cx="4392488" cy="1143000"/>
          </a:xfrm>
        </p:spPr>
        <p:txBody>
          <a:bodyPr>
            <a:normAutofit/>
          </a:bodyPr>
          <a:lstStyle/>
          <a:p>
            <a:r>
              <a:rPr lang="de-DE" sz="5400" b="1" dirty="0" smtClean="0"/>
              <a:t>Toleranz?</a:t>
            </a:r>
            <a:endParaRPr lang="de-DE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2420888"/>
            <a:ext cx="7632848" cy="374441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sz="4400" dirty="0" smtClean="0"/>
              <a:t>1654	Zensur</a:t>
            </a:r>
          </a:p>
          <a:p>
            <a:pPr>
              <a:buNone/>
            </a:pPr>
            <a:r>
              <a:rPr lang="de-DE" sz="4400" dirty="0" smtClean="0"/>
              <a:t>1656	Ordination ohne FC</a:t>
            </a:r>
            <a:endParaRPr lang="de-DE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4400" dirty="0" smtClean="0"/>
              <a:t>1664	„Toleranzedikt“</a:t>
            </a:r>
          </a:p>
          <a:p>
            <a:pPr>
              <a:buNone/>
            </a:pPr>
            <a:r>
              <a:rPr lang="de-DE" sz="4400" dirty="0" smtClean="0"/>
              <a:t>1667	„Politisches Testament“</a:t>
            </a:r>
          </a:p>
          <a:p>
            <a:pPr marL="742950" indent="-742950">
              <a:buNone/>
            </a:pPr>
            <a:r>
              <a:rPr lang="de-DE" sz="4400" dirty="0" smtClean="0"/>
              <a:t>1685	Edikt von Potsdam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52320" y="5733256"/>
            <a:ext cx="720080" cy="36004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800" b="1" dirty="0" smtClean="0"/>
              <a:t>Geh. Rat</a:t>
            </a:r>
            <a:endParaRPr lang="de-DE" sz="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472514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flipH="1">
            <a:off x="395536" y="548680"/>
            <a:ext cx="2736304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   Hofprediger</a:t>
            </a:r>
          </a:p>
          <a:p>
            <a:r>
              <a:rPr lang="de-DE" sz="3200" b="1" i="1" dirty="0" smtClean="0"/>
              <a:t>       </a:t>
            </a:r>
            <a:r>
              <a:rPr lang="de-DE" sz="3200" b="1" i="1" dirty="0" err="1" smtClean="0"/>
              <a:t>Stosch</a:t>
            </a:r>
            <a:endParaRPr lang="de-DE" sz="3200" b="1" i="1" dirty="0" smtClean="0"/>
          </a:p>
          <a:p>
            <a:pPr algn="ctr"/>
            <a:endParaRPr lang="de-DE" sz="1400" b="1" dirty="0" smtClean="0"/>
          </a:p>
          <a:p>
            <a:pPr algn="ctr"/>
            <a:r>
              <a:rPr lang="de-DE" sz="2400" b="1" dirty="0" smtClean="0"/>
              <a:t>Univ. Frankfurt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67544" y="6093296"/>
            <a:ext cx="252028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Landadel</a:t>
            </a:r>
            <a:endParaRPr lang="de-DE" sz="3600" b="1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67544" y="2420888"/>
            <a:ext cx="2520280" cy="345638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6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dirty="0" smtClean="0">
                <a:latin typeface="+mj-lt"/>
                <a:ea typeface="+mj-ea"/>
                <a:cs typeface="+mj-cs"/>
              </a:rPr>
              <a:t>Geistliche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75856" y="0"/>
            <a:ext cx="5616624" cy="3693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0" name="Picture 2" descr="C:\FJ\EMDEN\Bilder\FW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250" y="260648"/>
            <a:ext cx="2151870" cy="3050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Grafik 15" descr="Louise_Henriett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60648"/>
            <a:ext cx="2232248" cy="2914836"/>
          </a:xfrm>
          <a:prstGeom prst="rect">
            <a:avLst/>
          </a:prstGeom>
        </p:spPr>
      </p:pic>
      <p:pic>
        <p:nvPicPr>
          <p:cNvPr id="19" name="Picture 3" descr="C:\FJ\EMDEN\Bilder\Gerhard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92896"/>
            <a:ext cx="1978204" cy="2448272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0" y="0"/>
            <a:ext cx="17572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1654-1667</a:t>
            </a:r>
            <a:endParaRPr lang="de-DE" sz="2800" b="1" dirty="0"/>
          </a:p>
        </p:txBody>
      </p:sp>
      <p:sp>
        <p:nvSpPr>
          <p:cNvPr id="23" name="Textfeld 22"/>
          <p:cNvSpPr txBox="1"/>
          <p:nvPr/>
        </p:nvSpPr>
        <p:spPr>
          <a:xfrm flipH="1">
            <a:off x="5868144" y="3626346"/>
            <a:ext cx="3024336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Hofämter</a:t>
            </a:r>
          </a:p>
          <a:p>
            <a:pPr algn="ctr"/>
            <a:r>
              <a:rPr lang="de-DE" sz="3600" b="1" dirty="0" smtClean="0"/>
              <a:t>Räte</a:t>
            </a:r>
          </a:p>
          <a:p>
            <a:pPr algn="ctr"/>
            <a:r>
              <a:rPr lang="de-DE" sz="3600" b="1" dirty="0" smtClean="0"/>
              <a:t>Offiziere</a:t>
            </a:r>
          </a:p>
          <a:p>
            <a:pPr algn="ctr"/>
            <a:r>
              <a:rPr lang="de-DE" sz="3600" b="1" dirty="0" smtClean="0"/>
              <a:t>Diener</a:t>
            </a:r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</p:txBody>
      </p:sp>
      <p:sp>
        <p:nvSpPr>
          <p:cNvPr id="29" name="Textfeld 28"/>
          <p:cNvSpPr txBox="1"/>
          <p:nvPr/>
        </p:nvSpPr>
        <p:spPr>
          <a:xfrm flipH="1">
            <a:off x="3275856" y="3441680"/>
            <a:ext cx="2664296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Oberpräsident</a:t>
            </a:r>
            <a:r>
              <a:rPr lang="de-DE" sz="2400" b="1" i="1" dirty="0" smtClean="0"/>
              <a:t>  Schwerin</a:t>
            </a:r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3563888" y="5949280"/>
            <a:ext cx="511256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24" name="Picture 2" descr="https://upload.wikimedia.org/wikipedia/commons/thumb/0/0a/Schwerin%2C_Otto_Freiherr_von_%281616-1679%29.jpg/330px-Schwerin%2C_Otto_Freiherr_von_%281616-1679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21088"/>
            <a:ext cx="2037258" cy="251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3960440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Änderung </a:t>
            </a:r>
          </a:p>
          <a:p>
            <a:r>
              <a:rPr lang="de-DE" sz="5400" b="1" dirty="0" smtClean="0">
                <a:solidFill>
                  <a:schemeClr val="tx1"/>
                </a:solidFill>
              </a:rPr>
              <a:t>der </a:t>
            </a:r>
          </a:p>
          <a:p>
            <a:r>
              <a:rPr lang="de-DE" sz="5400" b="1" dirty="0" smtClean="0">
                <a:solidFill>
                  <a:schemeClr val="tx1"/>
                </a:solidFill>
              </a:rPr>
              <a:t>Sozialstruktur</a:t>
            </a:r>
            <a:endParaRPr lang="de-DE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de-DE" sz="5400" b="1" dirty="0" err="1" smtClean="0"/>
              <a:t>Borussische</a:t>
            </a:r>
            <a:r>
              <a:rPr lang="de-DE" sz="5400" b="1" dirty="0" smtClean="0"/>
              <a:t> Historiographie</a:t>
            </a:r>
            <a:endParaRPr lang="de-DE" sz="5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15816" y="2492896"/>
            <a:ext cx="3600400" cy="2548880"/>
          </a:xfrm>
        </p:spPr>
        <p:txBody>
          <a:bodyPr>
            <a:normAutofit/>
          </a:bodyPr>
          <a:lstStyle/>
          <a:p>
            <a:r>
              <a:rPr lang="de-DE" sz="4400" dirty="0" smtClean="0"/>
              <a:t>teleologisch</a:t>
            </a:r>
          </a:p>
          <a:p>
            <a:r>
              <a:rPr lang="de-DE" sz="4400" dirty="0" smtClean="0"/>
              <a:t>zentralistisch</a:t>
            </a:r>
          </a:p>
          <a:p>
            <a:r>
              <a:rPr lang="de-DE" sz="4400" dirty="0" smtClean="0"/>
              <a:t>calvinistisch</a:t>
            </a:r>
          </a:p>
          <a:p>
            <a:pPr>
              <a:buNone/>
            </a:pPr>
            <a:endParaRPr lang="de-DE" sz="44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Picture 6" descr="hintot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591" y="2348880"/>
            <a:ext cx="2150639" cy="2880320"/>
          </a:xfrm>
          <a:prstGeom prst="rect">
            <a:avLst/>
          </a:prstGeom>
          <a:noFill/>
        </p:spPr>
      </p:pic>
      <p:pic>
        <p:nvPicPr>
          <p:cNvPr id="4" name="Picture 2" descr="File:Johann Gustav DROYSEN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549436" cy="3069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15816" y="548680"/>
            <a:ext cx="3024336" cy="461913"/>
          </a:xfrm>
        </p:spPr>
        <p:txBody>
          <a:bodyPr>
            <a:noAutofit/>
          </a:bodyPr>
          <a:lstStyle/>
          <a:p>
            <a:r>
              <a:rPr lang="de-DE" sz="3600" dirty="0" smtClean="0"/>
              <a:t> 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7992888" cy="43204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de-DE" sz="11200" b="1" dirty="0" smtClean="0">
                <a:solidFill>
                  <a:schemeClr val="tx1"/>
                </a:solidFill>
              </a:rPr>
              <a:t> Hofprediger        Kurfürst        Hohe Beamte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95536" y="1484784"/>
            <a:ext cx="799288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Beamte         Diener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2348880"/>
            <a:ext cx="799288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Adel</a:t>
            </a:r>
            <a:endParaRPr lang="de-DE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3068960"/>
            <a:ext cx="799288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Berliner Bürger</a:t>
            </a:r>
            <a:endParaRPr lang="de-DE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4725144"/>
            <a:ext cx="7992888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de-DE" sz="2800" b="1" dirty="0" smtClean="0"/>
          </a:p>
          <a:p>
            <a:pPr algn="ctr"/>
            <a:r>
              <a:rPr lang="de-DE" sz="2800" b="1" dirty="0" smtClean="0"/>
              <a:t>Bauern</a:t>
            </a:r>
          </a:p>
          <a:p>
            <a:pPr algn="ctr"/>
            <a:endParaRPr lang="de-DE" sz="2800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95536" y="4005064"/>
            <a:ext cx="799288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/>
              <a:t>Geistliche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39552" y="242088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395536" y="1484784"/>
            <a:ext cx="381642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 smtClean="0"/>
              <a:t>Beamte</a:t>
            </a:r>
            <a:endParaRPr lang="de-DE" sz="28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39552" y="3140968"/>
            <a:ext cx="57606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FJ\EMDEN\Bilder\Burgsdor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998" y="3356992"/>
            <a:ext cx="101165" cy="10375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52320" y="5733256"/>
            <a:ext cx="720080" cy="36004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800" b="1" dirty="0" smtClean="0"/>
              <a:t>Geh. Rat</a:t>
            </a:r>
            <a:endParaRPr lang="de-DE" sz="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472514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9552" y="5157192"/>
            <a:ext cx="25922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Landadel</a:t>
            </a:r>
            <a:endParaRPr lang="de-DE" sz="3600" b="1" dirty="0"/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467544" y="4365104"/>
            <a:ext cx="2664296" cy="57606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Geistliche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275856" y="0"/>
            <a:ext cx="5616624" cy="6463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7" name="Grafik 16" descr="Burgsdorf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1246" y="3397221"/>
            <a:ext cx="61507" cy="6355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0" y="0"/>
            <a:ext cx="17572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1669-1685</a:t>
            </a:r>
            <a:endParaRPr lang="de-DE" sz="28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539552" y="548680"/>
            <a:ext cx="2520280" cy="35394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Berlin</a:t>
            </a:r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/>
          </a:p>
        </p:txBody>
      </p:sp>
      <p:pic>
        <p:nvPicPr>
          <p:cNvPr id="1026" name="Picture 2" descr="File:Memhardt1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3208575" cy="2394399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 flipH="1">
            <a:off x="3635896" y="2060848"/>
            <a:ext cx="2736304" cy="10772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de-DE" sz="3200" b="1" dirty="0" smtClean="0"/>
          </a:p>
          <a:p>
            <a:endParaRPr lang="de-DE" sz="3200" b="1" dirty="0" smtClean="0"/>
          </a:p>
        </p:txBody>
      </p:sp>
      <p:pic>
        <p:nvPicPr>
          <p:cNvPr id="22" name="Grafik 21" descr="Dorothe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2656"/>
            <a:ext cx="2232248" cy="2582078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547664" y="2924944"/>
            <a:ext cx="72008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Hof</a:t>
            </a:r>
            <a:endParaRPr lang="de-DE" sz="24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3851920" y="3140968"/>
            <a:ext cx="194421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/>
              <a:t>Paul v. Fuchs</a:t>
            </a:r>
            <a:endParaRPr lang="de-DE" sz="2400" b="1" i="1" dirty="0"/>
          </a:p>
        </p:txBody>
      </p:sp>
      <p:sp>
        <p:nvSpPr>
          <p:cNvPr id="24" name="Textfeld 23"/>
          <p:cNvSpPr txBox="1"/>
          <p:nvPr/>
        </p:nvSpPr>
        <p:spPr>
          <a:xfrm flipH="1">
            <a:off x="251520" y="6093296"/>
            <a:ext cx="864096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Hugenotten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1115616" y="6381328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FJ\EMDEN\Bilder\FW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8640"/>
            <a:ext cx="208261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3" name="Textfeld 32"/>
          <p:cNvSpPr txBox="1"/>
          <p:nvPr/>
        </p:nvSpPr>
        <p:spPr>
          <a:xfrm flipH="1">
            <a:off x="3563888" y="4941168"/>
            <a:ext cx="5184576" cy="10772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de-DE" sz="3200" b="1" dirty="0" smtClean="0"/>
          </a:p>
          <a:p>
            <a:endParaRPr lang="de-DE" sz="3200" b="1" dirty="0" smtClean="0"/>
          </a:p>
        </p:txBody>
      </p:sp>
      <p:sp>
        <p:nvSpPr>
          <p:cNvPr id="23" name="Textfeld 22"/>
          <p:cNvSpPr txBox="1"/>
          <p:nvPr/>
        </p:nvSpPr>
        <p:spPr>
          <a:xfrm flipH="1">
            <a:off x="5868144" y="3140969"/>
            <a:ext cx="3024336" cy="20621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/>
              <a:t>Offiziere</a:t>
            </a:r>
          </a:p>
          <a:p>
            <a:pPr algn="ctr"/>
            <a:r>
              <a:rPr lang="de-DE" sz="3200" b="1" dirty="0" smtClean="0"/>
              <a:t>Räte</a:t>
            </a:r>
          </a:p>
          <a:p>
            <a:pPr algn="ctr"/>
            <a:r>
              <a:rPr lang="de-DE" sz="3200" b="1" dirty="0" smtClean="0"/>
              <a:t>Hofprediger</a:t>
            </a:r>
          </a:p>
          <a:p>
            <a:pPr algn="ctr"/>
            <a:r>
              <a:rPr lang="de-DE" sz="3200" b="1" dirty="0" smtClean="0"/>
              <a:t>Diener</a:t>
            </a:r>
          </a:p>
        </p:txBody>
      </p:sp>
      <p:pic>
        <p:nvPicPr>
          <p:cNvPr id="26" name="Grafik 25" descr="Fuchs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501007"/>
            <a:ext cx="2088232" cy="2640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FJ\EMDEN\Bilder\Burgsdorf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998" y="3356992"/>
            <a:ext cx="101165" cy="10375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52320" y="5733256"/>
            <a:ext cx="720080" cy="36004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800" b="1" dirty="0" smtClean="0"/>
              <a:t>Geh. Rat</a:t>
            </a:r>
            <a:endParaRPr lang="de-DE" sz="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472514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75856" y="0"/>
            <a:ext cx="5616624" cy="50783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7" name="Grafik 16" descr="Burgsdorf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1246" y="3397221"/>
            <a:ext cx="61507" cy="63557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0" y="0"/>
            <a:ext cx="175721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1685-1688</a:t>
            </a:r>
            <a:endParaRPr lang="de-DE" sz="2800" b="1" dirty="0"/>
          </a:p>
        </p:txBody>
      </p:sp>
      <p:sp>
        <p:nvSpPr>
          <p:cNvPr id="29" name="Textfeld 28"/>
          <p:cNvSpPr txBox="1"/>
          <p:nvPr/>
        </p:nvSpPr>
        <p:spPr>
          <a:xfrm flipH="1">
            <a:off x="251520" y="5229200"/>
            <a:ext cx="8640960" cy="14465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sz="3600" b="1" dirty="0" smtClean="0"/>
          </a:p>
          <a:p>
            <a:pPr algn="ctr"/>
            <a:r>
              <a:rPr lang="de-DE" sz="3600" b="1" dirty="0" smtClean="0"/>
              <a:t>	Hugenotten</a:t>
            </a:r>
          </a:p>
          <a:p>
            <a:pPr algn="ctr"/>
            <a:endParaRPr lang="de-DE" sz="1600" b="1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539552" y="692696"/>
            <a:ext cx="2520280" cy="255454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/>
              <a:t>Pufendorf</a:t>
            </a:r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</p:txBody>
      </p:sp>
      <p:sp>
        <p:nvSpPr>
          <p:cNvPr id="28" name="Textfeld 27"/>
          <p:cNvSpPr txBox="1"/>
          <p:nvPr/>
        </p:nvSpPr>
        <p:spPr>
          <a:xfrm flipH="1">
            <a:off x="2843808" y="2060848"/>
            <a:ext cx="4680520" cy="10772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de-DE" sz="3200" b="1" dirty="0" smtClean="0"/>
          </a:p>
          <a:p>
            <a:endParaRPr lang="de-DE" sz="3200" b="1" dirty="0" smtClean="0"/>
          </a:p>
        </p:txBody>
      </p:sp>
      <p:pic>
        <p:nvPicPr>
          <p:cNvPr id="22" name="Grafik 21" descr="Dorothea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60648"/>
            <a:ext cx="1920988" cy="2222038"/>
          </a:xfrm>
          <a:prstGeom prst="rect">
            <a:avLst/>
          </a:prstGeom>
        </p:spPr>
      </p:pic>
      <p:pic>
        <p:nvPicPr>
          <p:cNvPr id="24" name="Grafik 23" descr="Pufendorf_2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1043608" y="1196752"/>
            <a:ext cx="1618518" cy="1773096"/>
          </a:xfrm>
          <a:prstGeom prst="rect">
            <a:avLst/>
          </a:prstGeom>
        </p:spPr>
      </p:pic>
      <p:sp>
        <p:nvSpPr>
          <p:cNvPr id="25" name="Titel 1"/>
          <p:cNvSpPr txBox="1">
            <a:spLocks/>
          </p:cNvSpPr>
          <p:nvPr/>
        </p:nvSpPr>
        <p:spPr>
          <a:xfrm>
            <a:off x="395536" y="3645024"/>
            <a:ext cx="2664296" cy="50405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Geistliche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95536" y="4365105"/>
            <a:ext cx="2592288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Landadel</a:t>
            </a:r>
            <a:endParaRPr lang="de-DE" sz="3600" b="1" dirty="0"/>
          </a:p>
        </p:txBody>
      </p:sp>
      <p:cxnSp>
        <p:nvCxnSpPr>
          <p:cNvPr id="33" name="Gerade Verbindung mit Pfeil 32"/>
          <p:cNvCxnSpPr/>
          <p:nvPr/>
        </p:nvCxnSpPr>
        <p:spPr>
          <a:xfrm>
            <a:off x="1187624" y="6093296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ile:Memhardt16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3208575" cy="2394399"/>
          </a:xfrm>
          <a:prstGeom prst="rect">
            <a:avLst/>
          </a:prstGeom>
          <a:noFill/>
        </p:spPr>
      </p:pic>
      <p:pic>
        <p:nvPicPr>
          <p:cNvPr id="26" name="Grafik 25" descr="Fuchs_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260647"/>
            <a:ext cx="2068314" cy="2615537"/>
          </a:xfrm>
          <a:prstGeom prst="rect">
            <a:avLst/>
          </a:prstGeom>
        </p:spPr>
      </p:pic>
      <p:sp>
        <p:nvSpPr>
          <p:cNvPr id="38" name="Textfeld 37"/>
          <p:cNvSpPr txBox="1"/>
          <p:nvPr/>
        </p:nvSpPr>
        <p:spPr>
          <a:xfrm>
            <a:off x="5508104" y="2564904"/>
            <a:ext cx="1944216" cy="258532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4" name="Grafik 33" descr="Sophie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2708920"/>
            <a:ext cx="1728192" cy="2365704"/>
          </a:xfrm>
          <a:prstGeom prst="rect">
            <a:avLst/>
          </a:prstGeom>
        </p:spPr>
      </p:pic>
      <p:pic>
        <p:nvPicPr>
          <p:cNvPr id="37" name="Grafik 36" descr="Friedrich_I_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452320" y="2276872"/>
            <a:ext cx="1440160" cy="2376964"/>
          </a:xfrm>
          <a:prstGeom prst="rect">
            <a:avLst/>
          </a:prstGeom>
        </p:spPr>
      </p:pic>
      <p:pic>
        <p:nvPicPr>
          <p:cNvPr id="20" name="Picture 2" descr="C:\FJ\EMDEN\Bilder\FW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0"/>
            <a:ext cx="1656184" cy="2347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FJ\EMDEN\Bilder\Burgsdorf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998" y="3356992"/>
            <a:ext cx="101165" cy="10375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52320" y="5157192"/>
            <a:ext cx="720080" cy="36004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de-DE" sz="800" b="1" dirty="0" smtClean="0"/>
              <a:t>Geh. Rat</a:t>
            </a:r>
            <a:endParaRPr lang="de-DE" sz="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67944" y="4725144"/>
            <a:ext cx="2088232" cy="18002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   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251520" y="3212976"/>
            <a:ext cx="3168352" cy="273630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b="1" noProof="0" dirty="0" smtClean="0">
                <a:latin typeface="+mj-lt"/>
                <a:ea typeface="+mj-ea"/>
                <a:cs typeface="+mj-cs"/>
              </a:rPr>
              <a:t>Pietismus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6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75856" y="0"/>
            <a:ext cx="5616624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7" name="Grafik 16" descr="Burgsdorf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246" y="3397221"/>
            <a:ext cx="61507" cy="63557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 flipH="1">
            <a:off x="5868144" y="3140968"/>
            <a:ext cx="3024336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i="1" dirty="0" smtClean="0"/>
              <a:t>Hof</a:t>
            </a:r>
          </a:p>
          <a:p>
            <a:pPr algn="ctr"/>
            <a:endParaRPr lang="de-DE" sz="36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</p:txBody>
      </p:sp>
      <p:sp>
        <p:nvSpPr>
          <p:cNvPr id="29" name="Textfeld 28"/>
          <p:cNvSpPr txBox="1"/>
          <p:nvPr/>
        </p:nvSpPr>
        <p:spPr>
          <a:xfrm flipH="1">
            <a:off x="3923928" y="2924944"/>
            <a:ext cx="2376264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</p:txBody>
      </p:sp>
      <p:sp>
        <p:nvSpPr>
          <p:cNvPr id="15" name="Textfeld 14"/>
          <p:cNvSpPr txBox="1"/>
          <p:nvPr/>
        </p:nvSpPr>
        <p:spPr>
          <a:xfrm flipH="1">
            <a:off x="3491880" y="5229200"/>
            <a:ext cx="5472608" cy="15081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de-DE" sz="2400" b="1" dirty="0" smtClean="0"/>
          </a:p>
          <a:p>
            <a:pPr algn="ctr"/>
            <a:r>
              <a:rPr lang="de-DE" sz="4400" b="1" dirty="0" smtClean="0"/>
              <a:t>Hugenotten</a:t>
            </a:r>
          </a:p>
          <a:p>
            <a:endParaRPr lang="de-DE" sz="2400" b="1" dirty="0" smtClean="0"/>
          </a:p>
        </p:txBody>
      </p:sp>
      <p:sp>
        <p:nvSpPr>
          <p:cNvPr id="27" name="Textfeld 26"/>
          <p:cNvSpPr txBox="1"/>
          <p:nvPr/>
        </p:nvSpPr>
        <p:spPr>
          <a:xfrm>
            <a:off x="179512" y="116633"/>
            <a:ext cx="2376264" cy="31700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  <a:alpha val="18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sz="2400" b="1" i="1" dirty="0" smtClean="0"/>
              <a:t>      L  Leibnitz</a:t>
            </a:r>
          </a:p>
          <a:p>
            <a:endParaRPr lang="de-DE" sz="2400" b="1" i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ctr"/>
            <a:endParaRPr lang="de-DE" sz="3200" b="1" dirty="0" smtClean="0"/>
          </a:p>
          <a:p>
            <a:pPr algn="r"/>
            <a:endParaRPr lang="de-DE" sz="2400" b="1" i="1" dirty="0"/>
          </a:p>
        </p:txBody>
      </p:sp>
      <p:sp>
        <p:nvSpPr>
          <p:cNvPr id="28" name="Textfeld 27"/>
          <p:cNvSpPr txBox="1"/>
          <p:nvPr/>
        </p:nvSpPr>
        <p:spPr>
          <a:xfrm flipH="1">
            <a:off x="3851920" y="116632"/>
            <a:ext cx="2448272" cy="30469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de-DE" sz="3200" b="1" dirty="0" smtClean="0"/>
          </a:p>
          <a:p>
            <a:endParaRPr lang="de-DE" sz="3200" b="1" dirty="0" smtClean="0"/>
          </a:p>
          <a:p>
            <a:endParaRPr lang="de-DE" sz="3200" b="1" dirty="0" smtClean="0"/>
          </a:p>
          <a:p>
            <a:endParaRPr lang="de-DE" sz="3200" b="1" dirty="0" smtClean="0"/>
          </a:p>
          <a:p>
            <a:endParaRPr lang="de-DE" sz="3200" b="1" dirty="0" smtClean="0"/>
          </a:p>
          <a:p>
            <a:endParaRPr lang="de-DE" sz="32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0" y="0"/>
            <a:ext cx="91563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1700</a:t>
            </a:r>
            <a:endParaRPr lang="de-DE" sz="2800" b="1" dirty="0"/>
          </a:p>
        </p:txBody>
      </p:sp>
      <p:pic>
        <p:nvPicPr>
          <p:cNvPr id="35" name="Grafik 34" descr="Dohna_Alexander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996952"/>
            <a:ext cx="1944216" cy="2150075"/>
          </a:xfrm>
          <a:prstGeom prst="rect">
            <a:avLst/>
          </a:prstGeom>
        </p:spPr>
      </p:pic>
      <p:pic>
        <p:nvPicPr>
          <p:cNvPr id="39" name="Grafik 38" descr="Franck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542" y="4149080"/>
            <a:ext cx="1460537" cy="1733971"/>
          </a:xfrm>
          <a:prstGeom prst="rect">
            <a:avLst/>
          </a:prstGeom>
        </p:spPr>
      </p:pic>
      <p:pic>
        <p:nvPicPr>
          <p:cNvPr id="26" name="Grafik 25" descr="Friedrich_I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192" y="980728"/>
            <a:ext cx="2700709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feld 17"/>
          <p:cNvSpPr txBox="1"/>
          <p:nvPr/>
        </p:nvSpPr>
        <p:spPr>
          <a:xfrm>
            <a:off x="179512" y="6021288"/>
            <a:ext cx="32403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Landadel</a:t>
            </a:r>
            <a:endParaRPr lang="de-DE" sz="3600" b="1" dirty="0"/>
          </a:p>
        </p:txBody>
      </p:sp>
      <p:sp>
        <p:nvSpPr>
          <p:cNvPr id="30" name="Textfeld 29"/>
          <p:cNvSpPr txBox="1"/>
          <p:nvPr/>
        </p:nvSpPr>
        <p:spPr>
          <a:xfrm flipH="1">
            <a:off x="1979712" y="404664"/>
            <a:ext cx="208823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i="1" dirty="0" smtClean="0"/>
              <a:t>Jablonski</a:t>
            </a:r>
          </a:p>
          <a:p>
            <a:pPr algn="ctr"/>
            <a:endParaRPr lang="de-DE" sz="3600" b="1" i="1" dirty="0" smtClean="0"/>
          </a:p>
          <a:p>
            <a:pPr algn="ctr"/>
            <a:endParaRPr lang="de-DE" sz="36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  <a:p>
            <a:pPr algn="ctr"/>
            <a:endParaRPr lang="de-DE" sz="2400" b="1" i="1" dirty="0" smtClean="0"/>
          </a:p>
        </p:txBody>
      </p:sp>
      <p:pic>
        <p:nvPicPr>
          <p:cNvPr id="34" name="Grafik 33" descr="Leibniz_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635586"/>
            <a:ext cx="2016224" cy="2433373"/>
          </a:xfrm>
          <a:prstGeom prst="rect">
            <a:avLst/>
          </a:prstGeom>
        </p:spPr>
      </p:pic>
      <p:pic>
        <p:nvPicPr>
          <p:cNvPr id="24" name="Grafik 23" descr="Sophie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332656"/>
            <a:ext cx="1841113" cy="2520280"/>
          </a:xfrm>
          <a:prstGeom prst="rect">
            <a:avLst/>
          </a:prstGeom>
        </p:spPr>
      </p:pic>
      <p:pic>
        <p:nvPicPr>
          <p:cNvPr id="38" name="Grafik 37" descr="Jablonski.jpg_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3" y="980728"/>
            <a:ext cx="2107119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548880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44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3796" name="Picture 4" descr="Preussen 18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5963957" cy="4608512"/>
          </a:xfrm>
          <a:prstGeom prst="rect">
            <a:avLst/>
          </a:prstGeom>
          <a:noFill/>
        </p:spPr>
      </p:pic>
      <p:pic>
        <p:nvPicPr>
          <p:cNvPr id="33798" name="Picture 6" descr="https://upload.wikimedia.org/wikipedia/commons/6/62/Bundesarchiv_Bild_183-R68588%2C_Otto_von_Bismar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140968"/>
            <a:ext cx="2364203" cy="3515544"/>
          </a:xfrm>
          <a:prstGeom prst="rect">
            <a:avLst/>
          </a:prstGeom>
          <a:noFill/>
        </p:spPr>
      </p:pic>
      <p:pic>
        <p:nvPicPr>
          <p:cNvPr id="33802" name="Picture 10" descr="hhzFriedrichDerGros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2403743" cy="3521968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0" y="404664"/>
            <a:ext cx="299107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4400" b="1" dirty="0" smtClean="0"/>
              <a:t>teleologisch</a:t>
            </a:r>
            <a:endParaRPr lang="de-DE" sz="4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203848" y="4437112"/>
            <a:ext cx="2804614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4400" dirty="0" smtClean="0"/>
              <a:t>Verwaltung</a:t>
            </a:r>
          </a:p>
          <a:p>
            <a:pPr algn="ctr"/>
            <a:r>
              <a:rPr lang="de-DE" sz="4400" dirty="0" smtClean="0"/>
              <a:t>Militär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idx="1"/>
          </p:nvPr>
        </p:nvSpPr>
        <p:spPr>
          <a:xfrm>
            <a:off x="5724128" y="620688"/>
            <a:ext cx="2458616" cy="1296145"/>
          </a:xfrm>
        </p:spPr>
        <p:txBody>
          <a:bodyPr>
            <a:normAutofit/>
          </a:bodyPr>
          <a:lstStyle/>
          <a:p>
            <a:endParaRPr lang="de-DE" sz="800" dirty="0"/>
          </a:p>
        </p:txBody>
      </p:sp>
      <p:sp>
        <p:nvSpPr>
          <p:cNvPr id="15" name="Textfeld 14"/>
          <p:cNvSpPr txBox="1"/>
          <p:nvPr/>
        </p:nvSpPr>
        <p:spPr>
          <a:xfrm>
            <a:off x="5940152" y="260648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3200" dirty="0"/>
          </a:p>
        </p:txBody>
      </p:sp>
      <p:pic>
        <p:nvPicPr>
          <p:cNvPr id="16" name="Inhaltsplatzhalter 13" descr="Terrotor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8856303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21457" y="3068960"/>
            <a:ext cx="28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 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7092280" y="4725144"/>
            <a:ext cx="17639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Preußen</a:t>
            </a:r>
            <a:endParaRPr lang="de-DE" sz="3600" dirty="0"/>
          </a:p>
        </p:txBody>
      </p:sp>
      <p:sp>
        <p:nvSpPr>
          <p:cNvPr id="9" name="Textfeld 8"/>
          <p:cNvSpPr txBox="1"/>
          <p:nvPr/>
        </p:nvSpPr>
        <p:spPr>
          <a:xfrm>
            <a:off x="323528" y="4005064"/>
            <a:ext cx="201622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Jülich</a:t>
            </a:r>
          </a:p>
          <a:p>
            <a:pPr algn="ctr"/>
            <a:r>
              <a:rPr lang="de-DE" sz="3600" dirty="0" smtClean="0"/>
              <a:t>Kleve</a:t>
            </a:r>
          </a:p>
          <a:p>
            <a:pPr algn="ctr"/>
            <a:r>
              <a:rPr lang="de-DE" sz="3600" dirty="0" smtClean="0"/>
              <a:t>Berg</a:t>
            </a:r>
          </a:p>
          <a:p>
            <a:pPr algn="ctr"/>
            <a:r>
              <a:rPr lang="de-DE" sz="3600" dirty="0" smtClean="0"/>
              <a:t>Mark</a:t>
            </a:r>
          </a:p>
          <a:p>
            <a:pPr algn="ctr"/>
            <a:r>
              <a:rPr lang="de-DE" sz="3600" dirty="0" err="1" smtClean="0"/>
              <a:t>Ravensb</a:t>
            </a:r>
            <a:r>
              <a:rPr lang="de-DE" sz="3600" dirty="0" smtClean="0"/>
              <a:t>.</a:t>
            </a:r>
            <a:endParaRPr lang="de-DE" sz="3600" dirty="0"/>
          </a:p>
        </p:txBody>
      </p:sp>
      <p:sp>
        <p:nvSpPr>
          <p:cNvPr id="13" name="Textfeld 12"/>
          <p:cNvSpPr txBox="1"/>
          <p:nvPr/>
        </p:nvSpPr>
        <p:spPr>
          <a:xfrm>
            <a:off x="2627784" y="908720"/>
            <a:ext cx="27363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Brandenburg</a:t>
            </a:r>
            <a:endParaRPr lang="de-DE" sz="36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07504" y="332656"/>
            <a:ext cx="323280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4400" b="1" dirty="0" smtClean="0"/>
              <a:t>zentralistisch</a:t>
            </a:r>
            <a:endParaRPr lang="de-DE" sz="4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3563888" y="4180344"/>
            <a:ext cx="237626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i="1" dirty="0" smtClean="0"/>
              <a:t>1648/80</a:t>
            </a:r>
          </a:p>
          <a:p>
            <a:pPr algn="ctr"/>
            <a:r>
              <a:rPr lang="de-DE" sz="3600" dirty="0" smtClean="0"/>
              <a:t>Minden</a:t>
            </a:r>
          </a:p>
          <a:p>
            <a:pPr algn="ctr"/>
            <a:r>
              <a:rPr lang="de-DE" sz="3600" dirty="0" smtClean="0"/>
              <a:t>Halberstadt</a:t>
            </a:r>
          </a:p>
          <a:p>
            <a:pPr algn="ctr"/>
            <a:r>
              <a:rPr lang="de-DE" sz="3600" dirty="0" smtClean="0"/>
              <a:t>Pommern</a:t>
            </a:r>
          </a:p>
          <a:p>
            <a:pPr algn="ctr"/>
            <a:r>
              <a:rPr lang="de-DE" sz="3600" dirty="0" smtClean="0"/>
              <a:t>Magdeburg</a:t>
            </a:r>
            <a:endParaRPr lang="de-DE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2006 Berliner Dom 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6619875" cy="5715000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548880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44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476672"/>
            <a:ext cx="299466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4400" b="1" dirty="0" smtClean="0"/>
              <a:t>calvinistisch</a:t>
            </a:r>
            <a:endParaRPr lang="de-DE" sz="4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23528" y="4293096"/>
            <a:ext cx="2583976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/>
              <a:t>rational</a:t>
            </a:r>
          </a:p>
          <a:p>
            <a:pPr algn="ctr"/>
            <a:r>
              <a:rPr lang="de-DE" sz="4400" b="1" dirty="0" smtClean="0"/>
              <a:t>progressiv</a:t>
            </a:r>
          </a:p>
          <a:p>
            <a:pPr algn="ctr"/>
            <a:r>
              <a:rPr lang="de-DE" sz="4400" b="1" dirty="0" smtClean="0"/>
              <a:t>tolerant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99502" y="692696"/>
            <a:ext cx="2919005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/>
              <a:t>Konversion </a:t>
            </a:r>
          </a:p>
          <a:p>
            <a:pPr algn="ctr"/>
            <a:r>
              <a:rPr lang="de-DE" sz="4400" b="1" dirty="0" smtClean="0"/>
              <a:t>1613</a:t>
            </a:r>
            <a:endParaRPr lang="de-DE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085184"/>
            <a:ext cx="2448272" cy="1296144"/>
          </a:xfrm>
        </p:spPr>
        <p:txBody>
          <a:bodyPr>
            <a:noAutofit/>
          </a:bodyPr>
          <a:lstStyle/>
          <a:p>
            <a:r>
              <a:rPr lang="de-DE" sz="4000" b="1" dirty="0" smtClean="0"/>
              <a:t>Johann</a:t>
            </a:r>
            <a:r>
              <a:rPr lang="de-DE" sz="4000" dirty="0" smtClean="0"/>
              <a:t> </a:t>
            </a:r>
            <a:r>
              <a:rPr lang="de-DE" sz="4000" b="1" dirty="0" smtClean="0"/>
              <a:t>Sigismund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07904" y="4869160"/>
            <a:ext cx="2376264" cy="720080"/>
          </a:xfrm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Georg Wilhelm</a:t>
            </a:r>
          </a:p>
        </p:txBody>
      </p:sp>
      <p:pic>
        <p:nvPicPr>
          <p:cNvPr id="2050" name="Picture 2" descr="C:\FJ\EMDEN\Bilder\J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240360" cy="3822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C:\FJ\EMDEN\Bilder\GW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20688"/>
            <a:ext cx="3168352" cy="4065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feld 7"/>
          <p:cNvSpPr txBox="1"/>
          <p:nvPr/>
        </p:nvSpPr>
        <p:spPr>
          <a:xfrm>
            <a:off x="6588224" y="4581128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/>
              <a:t>Friedrich Wilhelm</a:t>
            </a:r>
            <a:endParaRPr lang="de-DE" sz="4000" b="1" dirty="0"/>
          </a:p>
        </p:txBody>
      </p:sp>
      <p:pic>
        <p:nvPicPr>
          <p:cNvPr id="9" name="Picture 2" descr="C:\FJ\EMDEN\Bilder\FW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0647"/>
            <a:ext cx="2880320" cy="4083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feld 9"/>
          <p:cNvSpPr txBox="1"/>
          <p:nvPr/>
        </p:nvSpPr>
        <p:spPr>
          <a:xfrm>
            <a:off x="67476" y="6165304"/>
            <a:ext cx="940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lain" startAt="1608"/>
            </a:pPr>
            <a:r>
              <a:rPr lang="de-DE" sz="2800" dirty="0" smtClean="0"/>
              <a:t>                       1619                         1640                          1688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116632"/>
            <a:ext cx="2173608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Konversion </a:t>
            </a:r>
          </a:p>
          <a:p>
            <a:pPr algn="ctr"/>
            <a:r>
              <a:rPr lang="de-DE" sz="3200" b="1" dirty="0" smtClean="0"/>
              <a:t>1613</a:t>
            </a:r>
            <a:endParaRPr lang="de-D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7" name="Inhaltsplatzhalter 13" descr="Terrotor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88759" cy="388777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83568" y="5301208"/>
            <a:ext cx="1553630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sz="3600" i="1" dirty="0" smtClean="0"/>
              <a:t>Nassau</a:t>
            </a:r>
            <a:endParaRPr lang="de-DE" sz="36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5076056" y="2708920"/>
            <a:ext cx="11521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/>
              <a:t>1594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4421457" y="3068960"/>
            <a:ext cx="28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 </a:t>
            </a:r>
            <a:endParaRPr lang="de-DE" sz="3600" dirty="0"/>
          </a:p>
        </p:txBody>
      </p:sp>
      <p:sp>
        <p:nvSpPr>
          <p:cNvPr id="8" name="Textfeld 7"/>
          <p:cNvSpPr txBox="1"/>
          <p:nvPr/>
        </p:nvSpPr>
        <p:spPr>
          <a:xfrm>
            <a:off x="5724128" y="404664"/>
            <a:ext cx="1763944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Preußen</a:t>
            </a:r>
            <a:endParaRPr lang="de-DE" sz="3600" dirty="0"/>
          </a:p>
        </p:txBody>
      </p:sp>
      <p:sp>
        <p:nvSpPr>
          <p:cNvPr id="9" name="Textfeld 8"/>
          <p:cNvSpPr txBox="1"/>
          <p:nvPr/>
        </p:nvSpPr>
        <p:spPr>
          <a:xfrm>
            <a:off x="179512" y="188640"/>
            <a:ext cx="2347887" cy="2862322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Jülich</a:t>
            </a:r>
          </a:p>
          <a:p>
            <a:pPr algn="ctr"/>
            <a:r>
              <a:rPr lang="de-DE" sz="3600" dirty="0" smtClean="0"/>
              <a:t>Kleve</a:t>
            </a:r>
          </a:p>
          <a:p>
            <a:pPr algn="ctr"/>
            <a:r>
              <a:rPr lang="de-DE" sz="3600" dirty="0" smtClean="0"/>
              <a:t>Berg</a:t>
            </a:r>
          </a:p>
          <a:p>
            <a:pPr algn="ctr"/>
            <a:r>
              <a:rPr lang="de-DE" sz="3600" dirty="0" smtClean="0"/>
              <a:t>Mark</a:t>
            </a:r>
          </a:p>
          <a:p>
            <a:pPr algn="ctr"/>
            <a:r>
              <a:rPr lang="de-DE" sz="3600" dirty="0" err="1" smtClean="0"/>
              <a:t>Ravensberg</a:t>
            </a:r>
            <a:endParaRPr lang="de-DE" sz="3600" dirty="0"/>
          </a:p>
        </p:txBody>
      </p:sp>
      <p:pic>
        <p:nvPicPr>
          <p:cNvPr id="10" name="Picture 2" descr="C:\FJ\EMDEN\Bilder\J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2410580" cy="2843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3" descr="C:\FJ\EMDEN\Bilder\Anna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520280" cy="2866201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2771800" y="1484784"/>
            <a:ext cx="280831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/>
              <a:t>Brandenburg</a:t>
            </a:r>
            <a:endParaRPr lang="de-DE" sz="3600" b="1" dirty="0"/>
          </a:p>
        </p:txBody>
      </p:sp>
      <p:cxnSp>
        <p:nvCxnSpPr>
          <p:cNvPr id="19" name="Gerade Verbindung mit Pfeil 18"/>
          <p:cNvCxnSpPr/>
          <p:nvPr/>
        </p:nvCxnSpPr>
        <p:spPr>
          <a:xfrm flipH="1" flipV="1">
            <a:off x="683568" y="3212976"/>
            <a:ext cx="1080120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283968" y="2780928"/>
            <a:ext cx="36003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de-DE" sz="4800" b="1" dirty="0"/>
          </a:p>
        </p:txBody>
      </p:sp>
      <p:pic>
        <p:nvPicPr>
          <p:cNvPr id="14" name="Inhaltsplatzhalter 13" descr="Terrotor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856303" cy="410445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2492896"/>
            <a:ext cx="1259063" cy="2123658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/>
              <a:t>Kath</a:t>
            </a:r>
          </a:p>
          <a:p>
            <a:pPr algn="ctr"/>
            <a:r>
              <a:rPr lang="de-DE" sz="4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Ref</a:t>
            </a:r>
            <a:endParaRPr lang="de-DE" sz="4400" b="1" dirty="0" smtClean="0"/>
          </a:p>
          <a:p>
            <a:pPr algn="ctr"/>
            <a:r>
              <a:rPr lang="de-DE" sz="4400" b="1" dirty="0" smtClean="0">
                <a:solidFill>
                  <a:srgbClr val="FF0000"/>
                </a:solidFill>
              </a:rPr>
              <a:t>Luth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75856" y="1988840"/>
            <a:ext cx="1906997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FF0000"/>
                </a:solidFill>
              </a:rPr>
              <a:t>Luth FC</a:t>
            </a:r>
          </a:p>
          <a:p>
            <a:pPr algn="ctr"/>
            <a:r>
              <a:rPr lang="de-DE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</a:t>
            </a:r>
            <a:r>
              <a:rPr lang="de-DE" sz="4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Ref</a:t>
            </a:r>
            <a:r>
              <a:rPr lang="de-DE" sz="4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16216" y="3861048"/>
            <a:ext cx="1906997" cy="14465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FF0000"/>
                </a:solidFill>
              </a:rPr>
              <a:t>Luth FC</a:t>
            </a:r>
          </a:p>
          <a:p>
            <a:pPr algn="ctr"/>
            <a:r>
              <a:rPr lang="de-DE" sz="4400" dirty="0" smtClean="0"/>
              <a:t>(Kath)</a:t>
            </a:r>
            <a:endParaRPr lang="de-DE" sz="4400" dirty="0"/>
          </a:p>
        </p:txBody>
      </p:sp>
      <p:sp>
        <p:nvSpPr>
          <p:cNvPr id="11" name="Textfeld 10"/>
          <p:cNvSpPr txBox="1"/>
          <p:nvPr/>
        </p:nvSpPr>
        <p:spPr>
          <a:xfrm>
            <a:off x="417179" y="188640"/>
            <a:ext cx="1560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/>
              <a:t>Revers</a:t>
            </a:r>
          </a:p>
          <a:p>
            <a:pPr algn="ctr"/>
            <a:r>
              <a:rPr lang="de-DE" sz="4000" dirty="0" smtClean="0"/>
              <a:t>1609</a:t>
            </a:r>
            <a:endParaRPr lang="de-DE" sz="4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441515" y="188640"/>
            <a:ext cx="1560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/>
              <a:t>Revers</a:t>
            </a:r>
          </a:p>
          <a:p>
            <a:pPr algn="ctr"/>
            <a:r>
              <a:rPr lang="de-DE" sz="4000" dirty="0" smtClean="0"/>
              <a:t>1615</a:t>
            </a:r>
            <a:endParaRPr lang="de-DE" sz="4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65851" y="188640"/>
            <a:ext cx="15603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/>
              <a:t>Revers</a:t>
            </a:r>
          </a:p>
          <a:p>
            <a:pPr algn="ctr"/>
            <a:r>
              <a:rPr lang="de-DE" sz="4000" dirty="0" smtClean="0"/>
              <a:t>1612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Terrotori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6991820" cy="3240360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067944" y="2060848"/>
            <a:ext cx="4629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Dualismus</a:t>
            </a:r>
            <a:b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Fürst                 Stände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2756992" cy="266429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Territorium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Herkommen</a:t>
            </a:r>
            <a:br>
              <a:rPr lang="de-DE" dirty="0" smtClean="0"/>
            </a:br>
            <a:r>
              <a:rPr lang="de-DE" dirty="0" smtClean="0"/>
              <a:t>Privilegien</a:t>
            </a:r>
            <a:br>
              <a:rPr lang="de-DE" dirty="0" smtClean="0"/>
            </a:br>
            <a:r>
              <a:rPr lang="de-DE" dirty="0" smtClean="0"/>
              <a:t>Reversalien                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378685" y="332656"/>
            <a:ext cx="6333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smtClean="0"/>
              <a:t>Mehrfachherrschaft</a:t>
            </a:r>
          </a:p>
          <a:p>
            <a:pPr algn="ctr"/>
            <a:r>
              <a:rPr lang="de-DE" sz="3200" dirty="0" smtClean="0"/>
              <a:t>(BOSBACH / OPGENOORTH / KAISER)</a:t>
            </a:r>
            <a:endParaRPr lang="de-DE" sz="32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5436096" y="2852936"/>
            <a:ext cx="1584176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Bildschirmpräsentation (4:3)</PresentationFormat>
  <Paragraphs>423</Paragraphs>
  <Slides>23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Larissa-Design</vt:lpstr>
      <vt:lpstr>Brandenburg 1608-1688</vt:lpstr>
      <vt:lpstr>Borussische Historiographie</vt:lpstr>
      <vt:lpstr>Folie 3</vt:lpstr>
      <vt:lpstr> </vt:lpstr>
      <vt:lpstr>Folie 5</vt:lpstr>
      <vt:lpstr>Johann Sigismund</vt:lpstr>
      <vt:lpstr> </vt:lpstr>
      <vt:lpstr> </vt:lpstr>
      <vt:lpstr>Territorium Herkommen Privilegien Reversalien                 </vt:lpstr>
      <vt:lpstr>Elite und Minderheit (HEINRICH / OPGENOORTH)</vt:lpstr>
      <vt:lpstr>„Toleranz“ (LUH / KLEINEHAGENBROCK / BURGHARDT)</vt:lpstr>
      <vt:lpstr>Folie 12</vt:lpstr>
      <vt:lpstr>Folie 13</vt:lpstr>
      <vt:lpstr>Geh. Rat     ,</vt:lpstr>
      <vt:lpstr>Geh. Rat</vt:lpstr>
      <vt:lpstr>Geh. Rat</vt:lpstr>
      <vt:lpstr>Toleranz?</vt:lpstr>
      <vt:lpstr>Geh. Rat</vt:lpstr>
      <vt:lpstr>Folie 19</vt:lpstr>
      <vt:lpstr> </vt:lpstr>
      <vt:lpstr>Geh. Rat</vt:lpstr>
      <vt:lpstr>Geh. Rat</vt:lpstr>
      <vt:lpstr>Geh. Rat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Burghardt</dc:creator>
  <cp:lastModifiedBy>Burghardt</cp:lastModifiedBy>
  <cp:revision>340</cp:revision>
  <dcterms:created xsi:type="dcterms:W3CDTF">2012-12-06T19:41:31Z</dcterms:created>
  <dcterms:modified xsi:type="dcterms:W3CDTF">2015-04-09T19:02:16Z</dcterms:modified>
</cp:coreProperties>
</file>